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4" r:id="rId5"/>
    <p:sldId id="327" r:id="rId6"/>
    <p:sldId id="320" r:id="rId7"/>
    <p:sldId id="314" r:id="rId8"/>
    <p:sldId id="308" r:id="rId9"/>
    <p:sldId id="317" r:id="rId10"/>
    <p:sldId id="318" r:id="rId11"/>
    <p:sldId id="322" r:id="rId12"/>
    <p:sldId id="323" r:id="rId13"/>
    <p:sldId id="324" r:id="rId14"/>
    <p:sldId id="328" r:id="rId15"/>
    <p:sldId id="330" r:id="rId16"/>
    <p:sldId id="325" r:id="rId17"/>
    <p:sldId id="331" r:id="rId18"/>
    <p:sldId id="332" r:id="rId19"/>
    <p:sldId id="333" r:id="rId20"/>
    <p:sldId id="335" r:id="rId21"/>
    <p:sldId id="337" r:id="rId22"/>
    <p:sldId id="340" r:id="rId23"/>
    <p:sldId id="338" r:id="rId24"/>
    <p:sldId id="326" r:id="rId25"/>
    <p:sldId id="305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3750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21/03/2022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21/03/2022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49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9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alison.com/es/curso/diploma-en-html5-css3-y-javascript-revisad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QC9_8nRNNHA&amp;list=PLU8oAlHdN5BnX63lyAeV0LzLnpGudgRrK&amp;ab_channel=pildorasinformaticas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youtube.com/watch?v=rr2H086z16s&amp;list=PLPl81lqbj-4LKo66cEts5yC_AjOvqKptm&amp;ab_channel=Bluuweb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es.khanacademy.org/computing/computer-programming/html-css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hyperlink" Target="https://caniuse.com/" TargetMode="External"/><Relationship Id="rId12" Type="http://schemas.openxmlformats.org/officeDocument/2006/relationships/image" Target="../media/image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es.khanacademy.org/computing/computer-programming/html-css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www.mozilla.org/es-MX/firefox/developer/" TargetMode="Externa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info.cern.ch/hypertext/WWW/TheProjec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881417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Segoe UI Variable Small Semibol" pitchFamily="2" charset="0"/>
              </a:rPr>
              <a:t>HTML Y CSS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4336" y="3595177"/>
            <a:ext cx="4379976" cy="61337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dirty="0"/>
              <a:t>Navarro Osorio Armando</a:t>
            </a:r>
          </a:p>
          <a:p>
            <a:pPr rtl="0"/>
            <a:r>
              <a:rPr lang="es-ES" dirty="0"/>
              <a:t>Cruz Galván Alberto Israel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4B3E68-C66E-4FE7-A87F-CBB52DFB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091" y="1695074"/>
            <a:ext cx="794390" cy="10639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051BCA-A550-426A-A08E-18BEC0CC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722" y="1642302"/>
            <a:ext cx="930040" cy="11694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5A182F-EFA8-475A-AFF2-B8E4C9C8D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357" y="3176342"/>
            <a:ext cx="1679644" cy="15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000E056-6837-43C3-BB94-5A325DEB7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1138334" y="368790"/>
            <a:ext cx="1021546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FF697D-F2BF-460C-8312-D952EE08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4" y="346180"/>
            <a:ext cx="9590314" cy="943011"/>
          </a:xfrm>
        </p:spPr>
        <p:txBody>
          <a:bodyPr/>
          <a:lstStyle/>
          <a:p>
            <a:pPr algn="ctr"/>
            <a:r>
              <a:rPr lang="es-MX" dirty="0">
                <a:latin typeface="Segoe UI Variable Small Semibol" pitchFamily="2" charset="0"/>
              </a:rPr>
              <a:t>¿Cómo dividir un archivo </a:t>
            </a:r>
            <a:r>
              <a:rPr lang="es-MX" dirty="0" err="1">
                <a:latin typeface="Segoe UI Variable Small Semibol" pitchFamily="2" charset="0"/>
              </a:rPr>
              <a:t>html</a:t>
            </a:r>
            <a:r>
              <a:rPr lang="es-MX" dirty="0">
                <a:latin typeface="Segoe UI Variable Small Semibol" pitchFamily="2" charset="0"/>
              </a:rPr>
              <a:t>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B8A6D5-AE28-45D4-AB15-A1079F6B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FAAA7-9C56-44D3-87AC-A1811A17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EF3F9C-00E6-4756-BF39-EFC4E33A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10</a:t>
            </a:fld>
            <a:endParaRPr lang="es-ES" noProof="0"/>
          </a:p>
        </p:txBody>
      </p:sp>
      <p:pic>
        <p:nvPicPr>
          <p:cNvPr id="7170" name="Picture 2" descr="Partes de una Pagina Web">
            <a:extLst>
              <a:ext uri="{FF2B5EF4-FFF2-40B4-BE49-F238E27FC236}">
                <a16:creationId xmlns:a16="http://schemas.microsoft.com/office/drawing/2014/main" id="{9438A22C-7704-4BF4-A9C5-AAFD2DE6B2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1" y="1758809"/>
            <a:ext cx="540498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694CD0-6053-4D51-BA25-FCFFCCFAF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285" y="1604516"/>
            <a:ext cx="6612438" cy="9430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637EB5-612F-479D-98B6-3DBF77607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162" y="2644568"/>
            <a:ext cx="5503622" cy="200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47D54D-F22B-4740-8F3F-413A39FF0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54" y="4750009"/>
            <a:ext cx="6155499" cy="1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7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1FAA4-599E-476A-9245-D83E60B7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8A9B53C-6207-44BB-87B3-7B480B8C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60" y="-1"/>
            <a:ext cx="11796231" cy="5840963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FF0A9-6E86-4821-84CA-827EBC3D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459CBF-0CBF-43F8-BA6E-2ED3C41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D7CEB-3B20-4DFA-AA63-56C11B13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11</a:t>
            </a:fld>
            <a:endParaRPr lang="es-E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2761638-41DF-46FC-9471-73A4A334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67" y="438937"/>
            <a:ext cx="4972815" cy="30108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4DC0A7B-8DBB-42D0-A8AF-AC0AD230E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638" y="2479026"/>
            <a:ext cx="3325143" cy="33699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DF22324-C6C1-403D-8AAA-AADC9FEA8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15" y="2470972"/>
            <a:ext cx="3034924" cy="33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7BE0003-A707-4823-B753-D114763D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"/>
          <a:stretch/>
        </p:blipFill>
        <p:spPr>
          <a:xfrm>
            <a:off x="728088" y="1109281"/>
            <a:ext cx="4739651" cy="23197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0538C59-4277-447D-9463-FCB0CE947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3" b="75836"/>
          <a:stretch/>
        </p:blipFill>
        <p:spPr>
          <a:xfrm>
            <a:off x="83976" y="335235"/>
            <a:ext cx="6473546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3E7531-67E0-4592-B821-CF16F6AD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61" y="485655"/>
            <a:ext cx="2959522" cy="532390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Segoe UI Variable Small Semibol" pitchFamily="2" charset="0"/>
              </a:rPr>
              <a:t>¿Qué ES </a:t>
            </a:r>
            <a:r>
              <a:rPr lang="es-MX" dirty="0" err="1">
                <a:latin typeface="Segoe UI Variable Small Semibol" pitchFamily="2" charset="0"/>
              </a:rPr>
              <a:t>css</a:t>
            </a:r>
            <a:r>
              <a:rPr lang="es-MX" dirty="0">
                <a:latin typeface="Segoe UI Variable Small Semibol" pitchFamily="2" charset="0"/>
              </a:rPr>
              <a:t>?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351440-B9E4-45E1-8957-D27F7A79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22/03/2022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E51759-EACE-45ED-8261-E71CC2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C652DE-FA35-493C-B887-84A9C08A0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63801"/>
            <a:ext cx="4335049" cy="4784942"/>
          </a:xfrm>
        </p:spPr>
        <p:txBody>
          <a:bodyPr>
            <a:normAutofit/>
          </a:bodyPr>
          <a:lstStyle/>
          <a:p>
            <a:pPr algn="just"/>
            <a:r>
              <a:rPr lang="es-MX" sz="1600" dirty="0">
                <a:latin typeface="Segoe Pro"/>
                <a:cs typeface="Arial" panose="020B0604020202020204" pitchFamily="34" charset="0"/>
              </a:rPr>
              <a:t>Lenguaje de 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estilos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en cascada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 (</a:t>
            </a:r>
            <a:r>
              <a:rPr lang="es-MX" sz="1600" b="1" dirty="0" err="1">
                <a:latin typeface="Segoe Pro"/>
                <a:cs typeface="Arial" panose="020B0604020202020204" pitchFamily="34" charset="0"/>
              </a:rPr>
              <a:t>Cascading</a:t>
            </a:r>
            <a:r>
              <a:rPr lang="es-MX" sz="1600" b="1" dirty="0">
                <a:latin typeface="Segoe Pro"/>
                <a:cs typeface="Arial" panose="020B0604020202020204" pitchFamily="34" charset="0"/>
              </a:rPr>
              <a:t> Style </a:t>
            </a:r>
            <a:r>
              <a:rPr lang="es-MX" sz="1600" b="1" dirty="0" err="1">
                <a:latin typeface="Segoe Pro"/>
                <a:cs typeface="Arial" panose="020B0604020202020204" pitchFamily="34" charset="0"/>
              </a:rPr>
              <a:t>Sheets</a:t>
            </a:r>
            <a:r>
              <a:rPr lang="es-MX" sz="1600" dirty="0">
                <a:latin typeface="Segoe Pro"/>
                <a:cs typeface="Arial" panose="020B0604020202020204" pitchFamily="34" charset="0"/>
              </a:rPr>
              <a:t>). Como su nombre lo indica, sirve para proporcionar un estilo y apariencia a la página web en cuestión. Colores, tamaños tipos de letras, separaciones, etcétera.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35B689-AB8E-4F58-9256-306C2685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70" y="3429000"/>
            <a:ext cx="2255826" cy="2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6570582C-8FF6-48FD-8748-27B965C3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630019" y="331988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Con </a:t>
            </a:r>
            <a:r>
              <a:rPr lang="es-MX" sz="4800" dirty="0" err="1">
                <a:latin typeface="Segoe UI Variable Small Semibol" pitchFamily="2" charset="0"/>
              </a:rPr>
              <a:t>css</a:t>
            </a:r>
            <a:endParaRPr lang="en-US" sz="4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13</a:t>
            </a:fld>
            <a:endParaRPr lang="es-E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884F825-F5EF-4338-A120-9BAA00CA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0" y="1146306"/>
            <a:ext cx="6536872" cy="514376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89FEDFC-096E-4563-B5F0-92D882B7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184" y="1612611"/>
            <a:ext cx="3641616" cy="36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490060" y="383242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Sin </a:t>
            </a:r>
            <a:r>
              <a:rPr lang="es-MX" sz="4800" dirty="0" err="1">
                <a:latin typeface="Segoe UI Variable Small Semibol" pitchFamily="2" charset="0"/>
              </a:rPr>
              <a:t>css</a:t>
            </a:r>
            <a:endParaRPr lang="en-US" sz="4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14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B9EDA3-99A8-46E7-A418-55D910DD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0" y="1296956"/>
            <a:ext cx="6667746" cy="46674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8E5E83-EB08-4C19-83B4-FEE593D93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38994"/>
            <a:ext cx="3049555" cy="39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38C4EC6-B4BB-4F11-A880-E023926F7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7" r="7043" b="75819"/>
          <a:stretch/>
        </p:blipFill>
        <p:spPr>
          <a:xfrm>
            <a:off x="115078" y="520867"/>
            <a:ext cx="5980922" cy="7485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AA460D-2D57-4FC8-8BC1-C9B61BC98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7"/>
          <a:stretch/>
        </p:blipFill>
        <p:spPr>
          <a:xfrm>
            <a:off x="709606" y="1632886"/>
            <a:ext cx="4371988" cy="29343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57" y="307323"/>
            <a:ext cx="4748408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UN POCO DE HISTORIA…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87493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originó con el objetivo de añadir estilos a documentos electrónicos desde los años 1970. La W3C propuso CHSS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Cascading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HTML Style 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Sheets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y la SSP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Stream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-Based</a:t>
            </a:r>
            <a:r>
              <a:rPr lang="es-ES" sz="18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Style 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Sheet</a:t>
            </a:r>
            <a:r>
              <a:rPr lang="es-ES" sz="18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 Estas dos propuestas se unificaron para dar  origen a CSS (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Cascading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Style </a:t>
            </a:r>
            <a:r>
              <a:rPr lang="es-ES" sz="1800" b="0" i="0" dirty="0" err="1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Sheets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), esto en 1997.</a:t>
            </a:r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9FD811-7892-44C6-A107-E9744AD4A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808" y="4751098"/>
            <a:ext cx="2229584" cy="12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5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957501C-5B34-4DE7-97CF-79A245FF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7" y="1449057"/>
            <a:ext cx="2941476" cy="32979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8C4EC6-B4BB-4F11-A880-E023926F7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r="7043" b="75819"/>
          <a:stretch/>
        </p:blipFill>
        <p:spPr>
          <a:xfrm>
            <a:off x="1687286" y="305550"/>
            <a:ext cx="5980922" cy="7485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161" y="27121"/>
            <a:ext cx="2449882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versiones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709F594-9049-4EF6-B923-D65BA691D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15" y="1844017"/>
            <a:ext cx="2577880" cy="3297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1 (1996)</a:t>
            </a:r>
          </a:p>
          <a:p>
            <a:pPr rtl="0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-Primer versión.</a:t>
            </a:r>
          </a:p>
          <a:p>
            <a:pPr rtl="0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-Contiene funcionalidades básicas (sintaxis, atributos y propiedades de fuentes).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240574D-6C0C-48C5-B12E-B62F1F00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39" y="268860"/>
            <a:ext cx="887807" cy="8420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5DCA889-C707-476C-B12E-AD1ABB1C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11" y="1449057"/>
            <a:ext cx="2941476" cy="329799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A7A5D386-0B56-42F6-B5EC-4CCE711B6D30}"/>
              </a:ext>
            </a:extLst>
          </p:cNvPr>
          <p:cNvSpPr txBox="1">
            <a:spLocks/>
          </p:cNvSpPr>
          <p:nvPr/>
        </p:nvSpPr>
        <p:spPr>
          <a:xfrm>
            <a:off x="3910007" y="1780001"/>
            <a:ext cx="2577880" cy="3297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2 (1998)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-Posicionamiento de contenidos.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-Fuentes descargables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-Disposición de la página.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7C33A88-7F0F-4B00-8D36-877F9E73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50" y="1449057"/>
            <a:ext cx="2941476" cy="3297998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0232D26B-47CF-4EB6-8344-B85D9D06C84C}"/>
              </a:ext>
            </a:extLst>
          </p:cNvPr>
          <p:cNvSpPr txBox="1">
            <a:spLocks/>
          </p:cNvSpPr>
          <p:nvPr/>
        </p:nvSpPr>
        <p:spPr>
          <a:xfrm>
            <a:off x="8050946" y="1844017"/>
            <a:ext cx="2577880" cy="3297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CSS 3 (2011)</a:t>
            </a:r>
          </a:p>
          <a:p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-División de código en módulos.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6C24CEF-FC46-42B1-9006-DDC679A87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r="7043" b="75819"/>
          <a:stretch/>
        </p:blipFill>
        <p:spPr>
          <a:xfrm>
            <a:off x="148251" y="4676273"/>
            <a:ext cx="3903123" cy="159337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7AF9CCBF-815B-4F59-8A25-2A8E378FD6C9}"/>
              </a:ext>
            </a:extLst>
          </p:cNvPr>
          <p:cNvSpPr txBox="1">
            <a:spLocks/>
          </p:cNvSpPr>
          <p:nvPr/>
        </p:nvSpPr>
        <p:spPr>
          <a:xfrm>
            <a:off x="800281" y="4875179"/>
            <a:ext cx="2599064" cy="1465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La W3C ya no versiona esta tecnología, sino que hace una captura de las últimas especificaciones estables.</a:t>
            </a:r>
          </a:p>
        </p:txBody>
      </p:sp>
    </p:spTree>
    <p:extLst>
      <p:ext uri="{BB962C8B-B14F-4D97-AF65-F5344CB8AC3E}">
        <p14:creationId xmlns:p14="http://schemas.microsoft.com/office/powerpoint/2010/main" val="68611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36"/>
          <a:stretch/>
        </p:blipFill>
        <p:spPr>
          <a:xfrm>
            <a:off x="2490060" y="383242"/>
            <a:ext cx="6931961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Sintaxis básica</a:t>
            </a:r>
            <a:endParaRPr lang="en-US" sz="4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17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F146C7-A7F4-4962-917F-DEF100FB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5" y="1387691"/>
            <a:ext cx="5919025" cy="43644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5" y="1595490"/>
            <a:ext cx="4549534" cy="3069816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7404319" y="2091555"/>
            <a:ext cx="3876391" cy="233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Selector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Declaración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Propiedades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Regla CSS</a:t>
            </a:r>
          </a:p>
        </p:txBody>
      </p:sp>
    </p:spTree>
    <p:extLst>
      <p:ext uri="{BB962C8B-B14F-4D97-AF65-F5344CB8AC3E}">
        <p14:creationId xmlns:p14="http://schemas.microsoft.com/office/powerpoint/2010/main" val="230243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DCF0C86-7D6A-4611-9334-2DA49279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"/>
          <a:stretch/>
        </p:blipFill>
        <p:spPr>
          <a:xfrm>
            <a:off x="7165588" y="1915059"/>
            <a:ext cx="3776003" cy="25343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36"/>
          <a:stretch/>
        </p:blipFill>
        <p:spPr>
          <a:xfrm>
            <a:off x="2490060" y="383242"/>
            <a:ext cx="7484364" cy="7480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365126"/>
            <a:ext cx="10719318" cy="931830"/>
          </a:xfrm>
        </p:spPr>
        <p:txBody>
          <a:bodyPr>
            <a:normAutofit/>
          </a:bodyPr>
          <a:lstStyle/>
          <a:p>
            <a:pPr algn="ctr"/>
            <a:r>
              <a:rPr lang="es-MX" sz="4800" dirty="0">
                <a:latin typeface="Segoe UI Variable Small Semibol" pitchFamily="2" charset="0"/>
              </a:rPr>
              <a:t>Aspectos básicos</a:t>
            </a:r>
            <a:endParaRPr lang="en-US" sz="4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18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39" y="1614853"/>
            <a:ext cx="4549534" cy="2615100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783057" y="2216650"/>
            <a:ext cx="3876391" cy="233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Herencia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Especificidad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Cascada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latin typeface="Segoe UI" panose="020B0502040204020203" pitchFamily="34" charset="0"/>
                <a:cs typeface="Segoe UI" panose="020B0502040204020203" pitchFamily="34" charset="0"/>
              </a:rPr>
              <a:t>Diseño responsivo</a:t>
            </a:r>
          </a:p>
          <a:p>
            <a:pPr algn="just"/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F302F02-71EF-4433-A79E-9D47DF8B2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062" y="5184884"/>
            <a:ext cx="992410" cy="10057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B05098C-8C52-4673-A57C-119B04F11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673" y="4702673"/>
            <a:ext cx="2510654" cy="152009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F5EE201-8DFB-4B53-AF5A-90B194E8E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013" y="4748434"/>
            <a:ext cx="1448047" cy="16079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F4720E-450C-42AC-AC7D-0E1D5BE1A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6815" y="2136696"/>
            <a:ext cx="2853548" cy="21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9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75836"/>
          <a:stretch/>
        </p:blipFill>
        <p:spPr>
          <a:xfrm>
            <a:off x="2353816" y="226550"/>
            <a:ext cx="7484364" cy="113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59" y="485191"/>
            <a:ext cx="4416879" cy="931830"/>
          </a:xfrm>
        </p:spPr>
        <p:txBody>
          <a:bodyPr>
            <a:noAutofit/>
          </a:bodyPr>
          <a:lstStyle/>
          <a:p>
            <a:pPr algn="ctr"/>
            <a:r>
              <a:rPr lang="es-MX" sz="2400" dirty="0">
                <a:latin typeface="Segoe UI Variable Small Semibol" pitchFamily="2" charset="0"/>
              </a:rPr>
              <a:t>Herramientas de</a:t>
            </a:r>
            <a:br>
              <a:rPr lang="es-MX" sz="2400" dirty="0">
                <a:latin typeface="Segoe UI Variable Small Semibol" pitchFamily="2" charset="0"/>
              </a:rPr>
            </a:br>
            <a:r>
              <a:rPr lang="es-MX" sz="2400" dirty="0">
                <a:latin typeface="Segoe UI Variable Small Semibol" pitchFamily="2" charset="0"/>
              </a:rPr>
              <a:t>de aprendizaje </a:t>
            </a:r>
            <a:endParaRPr lang="en-US" sz="24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19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529" t="3368" r="3308" b="3573"/>
          <a:stretch/>
        </p:blipFill>
        <p:spPr>
          <a:xfrm>
            <a:off x="1219588" y="1472141"/>
            <a:ext cx="9752823" cy="4956758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1 - Khan </a:t>
            </a:r>
            <a:r>
              <a:rPr lang="es-E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Academy</a:t>
            </a:r>
            <a:r>
              <a:rPr lang="es-E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https://es.khanacademy.org/computing/computer-programming/html-css</a:t>
            </a:r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Bluuweb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https://www.youtube.com/watch?v=rr2H086z16s&amp;list=PLPl81lqbj-4LKo66cEts5yC_AjOvqKptm&amp;ab_channel=Bluuweb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3 -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Pildoras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informáticas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https://www.youtube.com/watch?v=QC9_8nRNNHA&amp;list=PLU8oAlHdN5BnX63lyAeV0LzLnpGudgRrK&amp;ab_channel=pildorasinformaticas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4 - Alison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https://alison.com/es/curso/diploma-en-html5-css3-y-javascript-revisado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B58934F-ECB6-4128-8288-FB79E4443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59" y="69518"/>
            <a:ext cx="1210229" cy="14081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2926EB-2113-4CD8-8F02-C5B87E3C8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2118049"/>
            <a:ext cx="699407" cy="7877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08C6CD7-4BFF-4EC6-9E55-0D51030AC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2685" y="3198378"/>
            <a:ext cx="1408922" cy="8520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07E5CA7-DF2D-40E5-AD38-C35BC8DD87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5319" y="4881361"/>
            <a:ext cx="736288" cy="7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3F117-659C-408A-8568-2D4A6A73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AF2DEC-A744-4EC5-A445-F435BCFE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EED32C-F077-499D-8104-964C5F16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1508A7-07B4-4185-A3F7-BAC2A527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F7381A-4271-41D7-807A-BADF54786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B62815-D9AA-4928-B95A-12027851B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9" y="121258"/>
            <a:ext cx="12097221" cy="67367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BDF6C0-54EE-43EC-885E-C68EDA6E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30" y="745739"/>
            <a:ext cx="7797870" cy="54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58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7A5DCD-D959-4FE6-AD5A-D014D83A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75836"/>
          <a:stretch/>
        </p:blipFill>
        <p:spPr>
          <a:xfrm>
            <a:off x="2353816" y="226550"/>
            <a:ext cx="7484364" cy="113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236F4F-23C8-40F9-8A82-F1F82487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59" y="485191"/>
            <a:ext cx="4416879" cy="931830"/>
          </a:xfrm>
        </p:spPr>
        <p:txBody>
          <a:bodyPr>
            <a:noAutofit/>
          </a:bodyPr>
          <a:lstStyle/>
          <a:p>
            <a:pPr algn="ctr"/>
            <a:r>
              <a:rPr lang="es-MX" sz="2400" dirty="0">
                <a:latin typeface="Segoe UI Variable Small Semibol" pitchFamily="2" charset="0"/>
              </a:rPr>
              <a:t>Herramientas de</a:t>
            </a:r>
            <a:br>
              <a:rPr lang="es-MX" sz="2400" dirty="0">
                <a:latin typeface="Segoe UI Variable Small Semibol" pitchFamily="2" charset="0"/>
              </a:rPr>
            </a:br>
            <a:r>
              <a:rPr lang="es-MX" sz="2400" dirty="0">
                <a:latin typeface="Segoe UI Variable Small Semibol" pitchFamily="2" charset="0"/>
              </a:rPr>
              <a:t>desarrollo</a:t>
            </a:r>
            <a:endParaRPr lang="en-US" sz="24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AF324-3E4D-4FDC-B9B7-82B7E522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DB3CB-C8D4-4AE2-92FC-8EAA4862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B3456-1471-44CD-8AA1-3234EDA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20</a:t>
            </a:fld>
            <a:endParaRPr lang="es-E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E887E72-EB36-41B4-A5CF-A3D21CF7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29" t="3368" r="3308" b="3573"/>
          <a:stretch/>
        </p:blipFill>
        <p:spPr>
          <a:xfrm>
            <a:off x="1219588" y="1472141"/>
            <a:ext cx="9752823" cy="4956758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336316D1-35C9-4806-8F04-488DB642C794}"/>
              </a:ext>
            </a:extLst>
          </p:cNvPr>
          <p:cNvSpPr txBox="1">
            <a:spLocks/>
          </p:cNvSpPr>
          <p:nvPr/>
        </p:nvSpPr>
        <p:spPr>
          <a:xfrm>
            <a:off x="1468987" y="2118049"/>
            <a:ext cx="9027951" cy="3945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1 - Firefox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Edition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https://www.mozilla.org/es-MX/firefox/developer/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2 - Visual Studio </a:t>
            </a:r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https://code.visualstudio.com/download</a:t>
            </a:r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s-ES" sz="20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Responsively</a:t>
            </a:r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https://code.visualstudio.com/download</a:t>
            </a:r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Can I use</a:t>
            </a:r>
          </a:p>
          <a:p>
            <a:pPr algn="just"/>
            <a:r>
              <a:rPr lang="es-ES" sz="2000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https://caniuse.com/</a:t>
            </a:r>
            <a:endParaRPr lang="es-ES" sz="2000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20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8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s-E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A6DC1D3-CEE3-4D31-B7C9-37CBD764C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3188"/>
            <a:ext cx="1492399" cy="138884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12D4452-1219-4899-8025-DDA3F7ADA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6532" y="2224324"/>
            <a:ext cx="1645668" cy="66816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60A2228-6558-409F-B821-208892B92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6532" y="2947610"/>
            <a:ext cx="1645668" cy="76915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164E7B5-D9D1-4BB9-9230-2B58678A6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1991" y="3908532"/>
            <a:ext cx="2194750" cy="54106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15520D8-80DE-4EC3-99BC-68674805A2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6532" y="4783060"/>
            <a:ext cx="1722269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4A1D9-ABE7-445E-A1A0-9A5282C1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94"/>
            <a:ext cx="4114800" cy="132556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49D957-F9F2-48C1-9708-DF0C8A48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DFC0D9-7301-4CF2-8A36-4CA3FDB9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14A03A-2EDA-469D-B897-32371095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99C9C6-1315-4717-A7DB-337ACA318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1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es-ES" dirty="0" err="1"/>
              <a:t>Mirjam</a:t>
            </a:r>
            <a:r>
              <a:rPr lang="es-ES" dirty="0"/>
              <a:t> Nilsson​</a:t>
            </a:r>
          </a:p>
          <a:p>
            <a:pPr rtl="0"/>
            <a:r>
              <a:rPr lang="es-ES" dirty="0"/>
              <a:t>206-555-0146</a:t>
            </a:r>
          </a:p>
          <a:p>
            <a:pPr rtl="0"/>
            <a:r>
              <a:rPr lang="es-ES" dirty="0"/>
              <a:t>mirjam@contoso.com</a:t>
            </a:r>
          </a:p>
          <a:p>
            <a:pPr rtl="0"/>
            <a:r>
              <a:rPr lang="es-ES" dirty="0"/>
              <a:t>www.contoso.com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FFA448A-BC26-4A4F-9882-C619C5EAC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838199" y="330960"/>
            <a:ext cx="4040156" cy="7187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6974EA-BDAB-4144-93DD-F2448AFB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" y="1049669"/>
            <a:ext cx="4689631" cy="32549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3E7531-67E0-4592-B821-CF16F6AD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5655"/>
            <a:ext cx="4114800" cy="532390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Segoe UI Variable Small Semibol" pitchFamily="2" charset="0"/>
              </a:rPr>
              <a:t>¿Qué ES HTML?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351440-B9E4-45E1-8957-D27F7A79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22/03/2022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E51759-EACE-45ED-8261-E71CC2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C652DE-FA35-493C-B887-84A9C08A0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202499"/>
            <a:ext cx="4335049" cy="4784942"/>
          </a:xfrm>
        </p:spPr>
        <p:txBody>
          <a:bodyPr/>
          <a:lstStyle/>
          <a:p>
            <a:pPr algn="just"/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HTML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 es el lenguaje con el que se define el contenido de las </a:t>
            </a:r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páginas web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. Básicamente se trata de un </a:t>
            </a:r>
            <a:r>
              <a:rPr lang="es-ES" b="1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conjunto de etiquetas </a:t>
            </a:r>
            <a:r>
              <a:rPr lang="es-ES" b="0" i="0" dirty="0">
                <a:solidFill>
                  <a:srgbClr val="000000"/>
                </a:solidFill>
                <a:effectLst/>
                <a:latin typeface="Segoe Pro"/>
                <a:cs typeface="Arial" panose="020B0604020202020204" pitchFamily="34" charset="0"/>
              </a:rPr>
              <a:t>que sirven para definir el texto y otros elementos que compondrán una página web, como imágenes, listas, vídeos, etc.</a:t>
            </a:r>
          </a:p>
          <a:p>
            <a:pPr algn="just"/>
            <a:r>
              <a:rPr lang="es-ES" dirty="0">
                <a:latin typeface="Segoe Pro"/>
                <a:cs typeface="Arial" panose="020B0604020202020204" pitchFamily="34" charset="0"/>
              </a:rPr>
              <a:t>HTML (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Lenguaje de Marcas de Hipertexto, del inglés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HyperText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Markup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 </a:t>
            </a:r>
            <a:r>
              <a:rPr lang="es-ES" b="1" dirty="0" err="1">
                <a:latin typeface="Segoe Pro"/>
                <a:cs typeface="Arial" panose="020B0604020202020204" pitchFamily="34" charset="0"/>
              </a:rPr>
              <a:t>Language</a:t>
            </a:r>
            <a:r>
              <a:rPr lang="es-ES" dirty="0">
                <a:latin typeface="Segoe Pro"/>
                <a:cs typeface="Arial" panose="020B0604020202020204" pitchFamily="34" charset="0"/>
              </a:rPr>
              <a:t>) es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el componente más básico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de la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Web</a:t>
            </a:r>
            <a:r>
              <a:rPr lang="es-ES" dirty="0">
                <a:latin typeface="Segoe Pro"/>
                <a:cs typeface="Arial" panose="020B0604020202020204" pitchFamily="34" charset="0"/>
              </a:rPr>
              <a:t>. Define el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significado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y la </a:t>
            </a:r>
            <a:r>
              <a:rPr lang="es-ES" b="1" dirty="0">
                <a:latin typeface="Segoe Pro"/>
                <a:cs typeface="Arial" panose="020B0604020202020204" pitchFamily="34" charset="0"/>
              </a:rPr>
              <a:t>estructura</a:t>
            </a:r>
            <a:r>
              <a:rPr lang="es-ES" dirty="0">
                <a:latin typeface="Segoe Pro"/>
                <a:cs typeface="Arial" panose="020B0604020202020204" pitchFamily="34" charset="0"/>
              </a:rPr>
              <a:t> del contenido web.</a:t>
            </a:r>
            <a:endParaRPr lang="es-MX" dirty="0">
              <a:latin typeface="Segoe Pro"/>
              <a:cs typeface="Arial" panose="020B0604020202020204" pitchFamily="34" charset="0"/>
            </a:endParaRPr>
          </a:p>
        </p:txBody>
      </p:sp>
      <p:pic>
        <p:nvPicPr>
          <p:cNvPr id="5122" name="Picture 2" descr="HTML - Wikipedia, la enciclopedia libre">
            <a:extLst>
              <a:ext uri="{FF2B5EF4-FFF2-40B4-BE49-F238E27FC236}">
                <a16:creationId xmlns:a16="http://schemas.microsoft.com/office/drawing/2014/main" id="{5120472F-CD74-4384-A0D3-06E0C844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27" y="4304665"/>
            <a:ext cx="1995591" cy="22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4A8F45-041D-4B47-BA51-DC35D118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15" y="382012"/>
            <a:ext cx="1597045" cy="17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F6EABA-F4C9-4CAC-BFBB-876347A9C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279917" y="523432"/>
            <a:ext cx="6130213" cy="7187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7F45A9-F31B-4246-97C3-DD6534AC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84" y="1319445"/>
            <a:ext cx="4689631" cy="2646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57" y="307323"/>
            <a:ext cx="4748408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UN POCO DE HISTORIA…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87493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origen de HTML se remonta a 1980, cuando el físico </a:t>
            </a:r>
            <a:r>
              <a:rPr lang="es-ES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Tim Berners-Lee, 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trabajador de la </a:t>
            </a:r>
            <a:r>
              <a:rPr lang="es-ES" sz="1800" b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Organización Europea para la Investigación Nuclear 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propuso un nuevo sistema de </a:t>
            </a:r>
            <a:r>
              <a:rPr lang="es-ES" sz="1800" b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"hipertexto" </a:t>
            </a:r>
            <a:r>
              <a:rPr lang="es-ES" sz="18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compartir documentos.</a:t>
            </a:r>
            <a:endParaRPr lang="es-E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026" name="Picture 2" descr="Tim Berners-Lee y el origen de la Web | OpenMind">
            <a:extLst>
              <a:ext uri="{FF2B5EF4-FFF2-40B4-BE49-F238E27FC236}">
                <a16:creationId xmlns:a16="http://schemas.microsoft.com/office/drawing/2014/main" id="{805ECFA5-B614-4ADB-9BA3-00156BBE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2" y="4151794"/>
            <a:ext cx="4001933" cy="23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566473-0B1E-4628-8CA3-98D93E616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2491273" y="136525"/>
            <a:ext cx="404015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39" y="235396"/>
            <a:ext cx="2484120" cy="807543"/>
          </a:xfrm>
        </p:spPr>
        <p:txBody>
          <a:bodyPr rtlCol="0">
            <a:normAutofit/>
          </a:bodyPr>
          <a:lstStyle/>
          <a:p>
            <a:pPr rtl="0"/>
            <a:r>
              <a:rPr lang="es-ES" sz="3000" dirty="0">
                <a:latin typeface="Segoe UI Variable Small Semibol" pitchFamily="2" charset="0"/>
              </a:rPr>
              <a:t>Versiones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3060" y="1186220"/>
            <a:ext cx="1424940" cy="365760"/>
          </a:xfrm>
        </p:spPr>
        <p:txBody>
          <a:bodyPr rtlCol="0">
            <a:noAutofit/>
          </a:bodyPr>
          <a:lstStyle/>
          <a:p>
            <a:pPr rtl="0"/>
            <a:r>
              <a:rPr lang="es-ES" b="1" dirty="0">
                <a:solidFill>
                  <a:schemeClr val="tx1"/>
                </a:solidFill>
                <a:latin typeface="Segoe UI Variable Small Semibol" pitchFamily="2" charset="0"/>
              </a:rPr>
              <a:t>HTML 2.0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4446" y="1247552"/>
            <a:ext cx="1424940" cy="365760"/>
          </a:xfrm>
        </p:spPr>
        <p:txBody>
          <a:bodyPr rtlCol="0">
            <a:noAutofit/>
          </a:bodyPr>
          <a:lstStyle/>
          <a:p>
            <a:pPr rtl="0"/>
            <a:r>
              <a:rPr lang="es-ES" b="1" dirty="0">
                <a:solidFill>
                  <a:schemeClr val="tx1"/>
                </a:solidFill>
                <a:latin typeface="Segoe Pro"/>
              </a:rPr>
              <a:t>HTML 3.0</a:t>
            </a:r>
          </a:p>
        </p:txBody>
      </p:sp>
      <p:sp>
        <p:nvSpPr>
          <p:cNvPr id="55" name="Marcador de fech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22/03/2022</a:t>
            </a:r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C02090C-35EE-4FE1-A16F-5811804F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60862"/>
              </p:ext>
            </p:extLst>
          </p:nvPr>
        </p:nvGraphicFramePr>
        <p:xfrm>
          <a:off x="403046" y="1734860"/>
          <a:ext cx="3613508" cy="3009900"/>
        </p:xfrm>
        <a:graphic>
          <a:graphicData uri="http://schemas.openxmlformats.org/drawingml/2006/table">
            <a:tbl>
              <a:tblPr/>
              <a:tblGrid>
                <a:gridCol w="3613508">
                  <a:extLst>
                    <a:ext uri="{9D8B030D-6E8A-4147-A177-3AD203B41FA5}">
                      <a16:colId xmlns:a16="http://schemas.microsoft.com/office/drawing/2014/main" val="3266636952"/>
                    </a:ext>
                  </a:extLst>
                </a:gridCol>
              </a:tblGrid>
              <a:tr h="1894562">
                <a:tc>
                  <a:txBody>
                    <a:bodyPr/>
                    <a:lstStyle/>
                    <a:p>
                      <a:pPr algn="just"/>
                      <a:b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</a:b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En 1995 se publica el estándar HTML 2.0. A pesar de su nombre, HTML 2.0 es el primer estándar oficial de HTML, es decir, el HTML 1.0 no existió como estándar. HTML 2.0 no soportaba tablas.</a:t>
                      </a:r>
                    </a:p>
                    <a:p>
                      <a:pPr algn="just"/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Se simplificaba al máximo la estructura del documento para agilizar su edición, donde la declaración explícita de los elementos </a:t>
                      </a:r>
                      <a:r>
                        <a:rPr lang="es-ES" sz="1500" dirty="0" err="1">
                          <a:effectLst/>
                          <a:latin typeface="Segoe Pro"/>
                          <a:cs typeface="Arial" panose="020B0604020202020204" pitchFamily="34" charset="0"/>
                        </a:rPr>
                        <a:t>body</a:t>
                      </a: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500" dirty="0" err="1">
                          <a:effectLst/>
                          <a:latin typeface="Segoe Pro"/>
                          <a:cs typeface="Arial" panose="020B0604020202020204" pitchFamily="34" charset="0"/>
                        </a:rPr>
                        <a:t>html</a:t>
                      </a:r>
                      <a:r>
                        <a:rPr lang="es-ES" sz="1500" dirty="0">
                          <a:effectLst/>
                          <a:latin typeface="Segoe Pro"/>
                          <a:cs typeface="Arial" panose="020B0604020202020204" pitchFamily="34" charset="0"/>
                        </a:rPr>
                        <a:t> y head es opcional</a:t>
                      </a:r>
                    </a:p>
                  </a:txBody>
                  <a:tcPr marL="133350" marR="13335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66171"/>
                  </a:ext>
                </a:extLst>
              </a:tr>
            </a:tbl>
          </a:graphicData>
        </a:graphic>
      </p:graphicFrame>
      <p:pic>
        <p:nvPicPr>
          <p:cNvPr id="2050" name="Picture 2" descr="Versiones de HTML y sus caracteristicas timeline | Timetoast timelines">
            <a:extLst>
              <a:ext uri="{FF2B5EF4-FFF2-40B4-BE49-F238E27FC236}">
                <a16:creationId xmlns:a16="http://schemas.microsoft.com/office/drawing/2014/main" id="{A712966B-95E6-4E49-9B8C-AD09C38DE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" y="4826019"/>
            <a:ext cx="2339340" cy="15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7FA1E-8F3B-4505-A775-6CB0C780DEBA}"/>
              </a:ext>
            </a:extLst>
          </p:cNvPr>
          <p:cNvSpPr txBox="1"/>
          <p:nvPr/>
        </p:nvSpPr>
        <p:spPr>
          <a:xfrm>
            <a:off x="4495799" y="2101993"/>
            <a:ext cx="3482235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sz="1500" b="0" i="0" dirty="0">
                <a:effectLst/>
                <a:latin typeface="Segoe Pro"/>
                <a:cs typeface="Segoe UI" panose="020B0502040204020203" pitchFamily="34" charset="0"/>
              </a:rPr>
              <a:t>La versión HTML 3.2 se publicó en 1997. Esta revisión incorporó los últimos avances de las páginas web desarrolladas hasta 1996, como applets de Java y texto que fluye alrededor de las imágenes</a:t>
            </a:r>
            <a:endParaRPr lang="es-MX" sz="1500" dirty="0">
              <a:latin typeface="Segoe Pro"/>
              <a:cs typeface="Segoe UI" panose="020B0502040204020203" pitchFamily="34" charset="0"/>
            </a:endParaRPr>
          </a:p>
        </p:txBody>
      </p:sp>
      <p:pic>
        <p:nvPicPr>
          <p:cNvPr id="2052" name="Picture 4" descr="Historia de HTML timeline | Timetoast timelines">
            <a:extLst>
              <a:ext uri="{FF2B5EF4-FFF2-40B4-BE49-F238E27FC236}">
                <a16:creationId xmlns:a16="http://schemas.microsoft.com/office/drawing/2014/main" id="{D58D1299-E31C-4395-AC3B-FA00CB3E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76" y="4963163"/>
            <a:ext cx="36004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7D25003-C506-4CF2-BDB9-D229510C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22/03/2022</a:t>
            </a:r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F697B2-AA4F-432B-94D9-93AA3768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F7FE76-6AA8-41F9-A869-66FC40056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58966"/>
            <a:ext cx="3657600" cy="16052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Se publicó en diciembre de 1999 y se denomina HTML 4.01.</a:t>
            </a:r>
            <a:r>
              <a:rPr lang="es-ES" sz="1500" b="0" i="0" dirty="0">
                <a:solidFill>
                  <a:srgbClr val="555555"/>
                </a:solidFill>
                <a:effectLst/>
                <a:latin typeface="Segoe Pro"/>
                <a:cs typeface="Arial" panose="020B0604020202020204" pitchFamily="34" charset="0"/>
              </a:rPr>
              <a:t>  empieza con la separación de la estructura del documento con la de la representación visual. Así crea un lenguaje paralelo al </a:t>
            </a:r>
            <a:r>
              <a:rPr lang="es-ES" sz="1500" b="0" i="0" u="none" strike="noStrike" dirty="0">
                <a:effectLst/>
                <a:latin typeface="Segoe Pro"/>
                <a:cs typeface="Arial" panose="020B0604020202020204" pitchFamily="34" charset="0"/>
              </a:rPr>
              <a:t>HTML 4.01</a:t>
            </a:r>
            <a:r>
              <a:rPr lang="es-ES" sz="1500" b="0" i="0" dirty="0">
                <a:effectLst/>
                <a:latin typeface="Segoe Pro"/>
                <a:cs typeface="Arial" panose="020B0604020202020204" pitchFamily="34" charset="0"/>
              </a:rPr>
              <a:t> </a:t>
            </a:r>
            <a:r>
              <a:rPr lang="es-ES" sz="1500" b="0" i="0" dirty="0">
                <a:solidFill>
                  <a:srgbClr val="555555"/>
                </a:solidFill>
                <a:effectLst/>
                <a:latin typeface="Segoe Pro"/>
                <a:cs typeface="Arial" panose="020B0604020202020204" pitchFamily="34" charset="0"/>
              </a:rPr>
              <a:t>llamado </a:t>
            </a:r>
            <a:r>
              <a:rPr lang="es-ES" sz="1500" i="0" strike="noStrike" dirty="0">
                <a:effectLst/>
                <a:latin typeface="Segoe Pro"/>
                <a:cs typeface="Arial" panose="020B0604020202020204" pitchFamily="34" charset="0"/>
              </a:rPr>
              <a:t>CSS</a:t>
            </a:r>
            <a:r>
              <a:rPr lang="es-ES" sz="1500" b="0" i="0" dirty="0">
                <a:effectLst/>
                <a:latin typeface="Segoe Pro"/>
                <a:cs typeface="Arial" panose="020B0604020202020204" pitchFamily="34" charset="0"/>
              </a:rPr>
              <a:t>.</a:t>
            </a:r>
            <a:endParaRPr lang="es-MX" sz="1500" dirty="0">
              <a:latin typeface="Segoe Pro"/>
              <a:cs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FFD724D-0602-48B4-9BFC-DB3AA301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1136" y="718326"/>
            <a:ext cx="1391412" cy="559982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  <a:latin typeface="Segoe UI Variable Small Semibol" pitchFamily="2" charset="0"/>
              </a:rPr>
              <a:t>HTML 4.01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35BEE8B-A33F-435F-A0E7-0D82581D74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3318" y="1412411"/>
            <a:ext cx="3687281" cy="2671909"/>
          </a:xfr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algn="just"/>
            <a:r>
              <a:rPr lang="es-ES" sz="1500" dirty="0">
                <a:solidFill>
                  <a:srgbClr val="41423D"/>
                </a:solidFill>
                <a:latin typeface="Segoe Pro"/>
                <a:cs typeface="Arial" panose="020B0604020202020204" pitchFamily="34" charset="0"/>
              </a:rPr>
              <a:t>D</a:t>
            </a:r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espués de una evolución de varios años, se liberó el HTML 5 como estándar oficial a finales de octubre de 2014. HTML 5 incorpora nuevos elementos no contemplados en HTML 4.01. Hay nuevas etiquetas, se introduce la posibilidad de introducir audio y video de forma directa en la web sin necesidad de </a:t>
            </a:r>
            <a:r>
              <a:rPr lang="es-ES" sz="1500" b="0" i="0" dirty="0" err="1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plugins</a:t>
            </a:r>
            <a:r>
              <a:rPr lang="es-ES" sz="1500" b="0" i="0" dirty="0">
                <a:solidFill>
                  <a:srgbClr val="41423D"/>
                </a:solidFill>
                <a:effectLst/>
                <a:latin typeface="Segoe Pro"/>
                <a:cs typeface="Arial" panose="020B0604020202020204" pitchFamily="34" charset="0"/>
              </a:rPr>
              <a:t> o complementos en los navegadores, y otras novedades.</a:t>
            </a:r>
            <a:endParaRPr lang="es-MX" sz="1500" dirty="0">
              <a:latin typeface="Segoe Pro"/>
              <a:cs typeface="Arial" panose="020B0604020202020204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0948AA-2EA7-407E-86D6-170ECEB632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8968" y="732543"/>
            <a:ext cx="1155980" cy="365760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  <a:latin typeface="Segoe UI Variable Small Semibol" pitchFamily="2" charset="0"/>
              </a:rPr>
              <a:t>HTML 5</a:t>
            </a:r>
          </a:p>
        </p:txBody>
      </p:sp>
      <p:pic>
        <p:nvPicPr>
          <p:cNvPr id="3075" name="Picture 3" descr="Historia del HTML timeline | Timetoast timelines">
            <a:extLst>
              <a:ext uri="{FF2B5EF4-FFF2-40B4-BE49-F238E27FC236}">
                <a16:creationId xmlns:a16="http://schemas.microsoft.com/office/drawing/2014/main" id="{533252EB-D0C3-41EC-8816-B1948C65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84" y="3493834"/>
            <a:ext cx="2862516" cy="28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ML 4.01 - W3Api">
            <a:extLst>
              <a:ext uri="{FF2B5EF4-FFF2-40B4-BE49-F238E27FC236}">
                <a16:creationId xmlns:a16="http://schemas.microsoft.com/office/drawing/2014/main" id="{1068D957-1B5F-4EB3-8552-5248D44B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67" y="4249985"/>
            <a:ext cx="1875472" cy="18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14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98CF49F-BD03-42CE-8B2D-2CFDB20E4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2799054" y="304379"/>
            <a:ext cx="6593892" cy="7187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AA5A20-9ED1-4553-9F70-1B3F5355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38" y="1052923"/>
            <a:ext cx="7351243" cy="5553603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C9240-2E00-4E69-8023-D1E5C0B4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22/03/2022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BC800F-A676-41EB-A29A-D502B7EE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4862" y="5962873"/>
            <a:ext cx="4114800" cy="365125"/>
          </a:xfrm>
        </p:spPr>
        <p:txBody>
          <a:bodyPr/>
          <a:lstStyle/>
          <a:p>
            <a:pPr rtl="0"/>
            <a:r>
              <a:rPr lang="es-ES" sz="2400" noProof="0" dirty="0">
                <a:latin typeface="Segoe UI Variable Small Semibol" pitchFamily="2" charset="0"/>
                <a:hlinkClick r:id="rId4"/>
              </a:rPr>
              <a:t>http://info.cern.ch/hypertext/WWW/TheProject.html</a:t>
            </a:r>
            <a:endParaRPr lang="es-ES" sz="2400" noProof="0" dirty="0">
              <a:latin typeface="Segoe UI Variable Small Semibol" pitchFamily="2" charset="0"/>
            </a:endParaRPr>
          </a:p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2BF05D-A8C2-47BB-87A8-AA12B9F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7</a:t>
            </a:fld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036370-9C7D-498A-AF04-85572CF7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02" y="1452880"/>
            <a:ext cx="6281478" cy="3870959"/>
          </a:xfrm>
          <a:prstGeom prst="rect">
            <a:avLst/>
          </a:prstGeo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E13CEEE-578E-4566-A302-E2AE4CA6A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9208" y="495874"/>
            <a:ext cx="4230665" cy="504685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latin typeface="Segoe UI Variable Small Semibol" pitchFamily="2" charset="0"/>
                <a:cs typeface="Arial" panose="020B0604020202020204" pitchFamily="34" charset="0"/>
              </a:rPr>
              <a:t>PRIMERA PAGINA WEB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812F38-5653-470B-B225-6C83B183D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8479">
            <a:off x="10161037" y="3167742"/>
            <a:ext cx="1102360" cy="21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8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41163DE-BE89-4842-85CF-F50823DA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93"/>
          <a:stretch/>
        </p:blipFill>
        <p:spPr>
          <a:xfrm>
            <a:off x="4851918" y="488458"/>
            <a:ext cx="6391470" cy="7187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49175D7-34BE-42C2-B43C-E34CE4BB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82" y="1925532"/>
            <a:ext cx="4409035" cy="19324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02D958-5937-4928-B71A-77240F34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332" y="522460"/>
            <a:ext cx="6096468" cy="752368"/>
          </a:xfrm>
        </p:spPr>
        <p:txBody>
          <a:bodyPr>
            <a:normAutofit/>
          </a:bodyPr>
          <a:lstStyle/>
          <a:p>
            <a:r>
              <a:rPr lang="es-MX" sz="3200" dirty="0">
                <a:latin typeface="Segoe UI Variable Small Semibol" pitchFamily="2" charset="0"/>
              </a:rPr>
              <a:t>ELEMENTOS DE UN HTML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6A22A6-D745-4167-856D-8CDA3D97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7E1CDA-2611-43E5-9785-2ACAE2E1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3CE89B-60A3-408D-8032-0BDB3D69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B1CF025-B645-4CB3-A3ED-0038E6E11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1976" y="1173164"/>
            <a:ext cx="6021824" cy="4775243"/>
          </a:xfrm>
        </p:spPr>
        <p:txBody>
          <a:bodyPr>
            <a:noAutofit/>
          </a:bodyPr>
          <a:lstStyle/>
          <a:p>
            <a:r>
              <a:rPr lang="es-ES" sz="1600" b="0" i="0" dirty="0">
                <a:solidFill>
                  <a:srgbClr val="202122"/>
                </a:solidFill>
                <a:effectLst/>
                <a:latin typeface="Segoe Pro"/>
              </a:rPr>
              <a:t>El HTML se escribe en forma de «etiquetas», rodeadas por </a:t>
            </a:r>
            <a:r>
              <a:rPr lang="es-ES" sz="1600" b="0" i="0" u="none" strike="noStrike" dirty="0">
                <a:effectLst/>
                <a:latin typeface="Segoe Pro"/>
              </a:rPr>
              <a:t>corchetes angulares</a:t>
            </a:r>
            <a:r>
              <a:rPr lang="es-ES" sz="1600" b="0" i="0" dirty="0">
                <a:effectLst/>
                <a:latin typeface="Segoe Pro"/>
              </a:rPr>
              <a:t> </a:t>
            </a:r>
            <a:r>
              <a:rPr lang="es-ES" sz="1600" b="0" i="0" dirty="0">
                <a:solidFill>
                  <a:srgbClr val="202122"/>
                </a:solidFill>
                <a:effectLst/>
                <a:latin typeface="Segoe Pro"/>
              </a:rPr>
              <a:t>(&lt;,&gt;,/)</a:t>
            </a:r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endParaRPr lang="es-MX" sz="1600" dirty="0"/>
          </a:p>
          <a:p>
            <a:pPr algn="just"/>
            <a:r>
              <a:rPr lang="es-ES" sz="1600" dirty="0">
                <a:latin typeface="Segoe Pro"/>
                <a:cs typeface="Arial" panose="020B0604020202020204" pitchFamily="34" charset="0"/>
              </a:rPr>
              <a:t>Los elementos son la estructura básica de HTML. Los elementos tienen dos propiedades básicas: atributos y contenido. Cada atributo y contenido tiene ciertas restricciones para que se considere válido al documento HTML. Un elemento generalmente tiene una etiqueta de inicio (por ejemplo, &lt;nombre-de-elemento&gt;) y una etiqueta de cierre (por ejemplo, &lt;/nombre-de-elemento&gt;)</a:t>
            </a:r>
            <a:endParaRPr lang="es-MX" sz="1600" dirty="0">
              <a:latin typeface="Segoe Pro"/>
              <a:cs typeface="Arial" panose="020B0604020202020204" pitchFamily="34" charset="0"/>
            </a:endParaRPr>
          </a:p>
        </p:txBody>
      </p:sp>
      <p:pic>
        <p:nvPicPr>
          <p:cNvPr id="6146" name="Picture 2" descr="Curso gratis de HTML y CSS. aulaClic. 1 - Introducción a HTML. Etiquetas">
            <a:extLst>
              <a:ext uri="{FF2B5EF4-FFF2-40B4-BE49-F238E27FC236}">
                <a16:creationId xmlns:a16="http://schemas.microsoft.com/office/drawing/2014/main" id="{4A2CF142-0BF8-46F0-81B2-10E51F69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10" y="2304727"/>
            <a:ext cx="4050978" cy="13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3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08C3938-A515-4E92-9407-AC70E2C88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4" r="2515"/>
          <a:stretch/>
        </p:blipFill>
        <p:spPr>
          <a:xfrm>
            <a:off x="186612" y="1083835"/>
            <a:ext cx="11374017" cy="5395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37828B-5C8C-474D-A38F-71302B455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93"/>
          <a:stretch/>
        </p:blipFill>
        <p:spPr>
          <a:xfrm>
            <a:off x="4152122" y="310666"/>
            <a:ext cx="4040156" cy="7187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4A208-9488-4520-9C40-0F39EE16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/>
          <a:lstStyle/>
          <a:p>
            <a:pPr algn="ctr"/>
            <a:r>
              <a:rPr lang="es-MX" dirty="0">
                <a:latin typeface="Segoe UI Variable Small Semibol" pitchFamily="2" charset="0"/>
              </a:rPr>
              <a:t>etiquetas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A214F6-7766-4187-86C1-59A82D4EA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0187"/>
            <a:ext cx="5181600" cy="4304929"/>
          </a:xfrm>
        </p:spPr>
        <p:txBody>
          <a:bodyPr/>
          <a:lstStyle/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MX" b="1" i="0" dirty="0" err="1">
                <a:solidFill>
                  <a:srgbClr val="212529"/>
                </a:solidFill>
                <a:effectLst/>
                <a:latin typeface="Segoe Pro"/>
              </a:rPr>
              <a:t>body</a:t>
            </a:r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el contenido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&lt;head&gt;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información sobre el documento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div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división dentro del contenido</a:t>
            </a:r>
          </a:p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&lt;a&gt;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enlaces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br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saltos de línea</a:t>
            </a:r>
          </a:p>
          <a:p>
            <a:r>
              <a:rPr lang="pt-BR" b="1" i="0" dirty="0">
                <a:solidFill>
                  <a:srgbClr val="212529"/>
                </a:solidFill>
                <a:effectLst/>
                <a:latin typeface="Segoe Pro"/>
              </a:rPr>
              <a:t>&lt;H1&gt;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…</a:t>
            </a:r>
            <a:r>
              <a:rPr lang="pt-BR" b="1" i="0" dirty="0">
                <a:solidFill>
                  <a:srgbClr val="212529"/>
                </a:solidFill>
                <a:effectLst/>
                <a:latin typeface="Segoe Pro"/>
              </a:rPr>
              <a:t>&lt;H6&gt;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 para títulos dentro 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Segoe Pro"/>
              </a:rPr>
              <a:t>del</a:t>
            </a:r>
            <a:r>
              <a:rPr lang="pt-BR" b="0" i="0" dirty="0">
                <a:solidFill>
                  <a:srgbClr val="212529"/>
                </a:solidFill>
                <a:effectLst/>
                <a:latin typeface="Segoe Pro"/>
              </a:rPr>
              <a:t> contendo</a:t>
            </a:r>
          </a:p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63BBC3-CE0B-404D-BDA8-88A28C7C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188431"/>
            <a:ext cx="5181600" cy="4832654"/>
          </a:xfrm>
        </p:spPr>
        <p:txBody>
          <a:bodyPr/>
          <a:lstStyle/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img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añadir imágenes al documento</a:t>
            </a:r>
          </a:p>
          <a:p>
            <a:r>
              <a:rPr lang="es-MX" b="1" i="0" dirty="0">
                <a:solidFill>
                  <a:srgbClr val="212529"/>
                </a:solidFill>
                <a:effectLst/>
                <a:latin typeface="Segoe Pro"/>
              </a:rPr>
              <a:t>&lt;p&gt;</a:t>
            </a:r>
            <a:r>
              <a:rPr lang="es-MX" b="0" i="0" dirty="0">
                <a:solidFill>
                  <a:srgbClr val="212529"/>
                </a:solidFill>
                <a:effectLst/>
                <a:latin typeface="Segoe Pro"/>
              </a:rPr>
              <a:t> para parágrafos</a:t>
            </a:r>
          </a:p>
          <a:p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&lt;</a:t>
            </a:r>
            <a:r>
              <a:rPr lang="es-ES" b="1" i="0" dirty="0" err="1">
                <a:solidFill>
                  <a:srgbClr val="212529"/>
                </a:solidFill>
                <a:effectLst/>
                <a:latin typeface="Segoe Pro"/>
              </a:rPr>
              <a:t>span</a:t>
            </a:r>
            <a:r>
              <a:rPr lang="es-ES" b="1" i="0" dirty="0">
                <a:solidFill>
                  <a:srgbClr val="212529"/>
                </a:solidFill>
                <a:effectLst/>
                <a:latin typeface="Segoe Pro"/>
              </a:rPr>
              <a:t>&gt;</a:t>
            </a:r>
            <a:r>
              <a:rPr lang="es-ES" b="0" i="0" dirty="0">
                <a:solidFill>
                  <a:srgbClr val="212529"/>
                </a:solidFill>
                <a:effectLst/>
                <a:latin typeface="Segoe Pro"/>
              </a:rPr>
              <a:t> para estilos de una parte del texto</a:t>
            </a:r>
          </a:p>
          <a:p>
            <a:r>
              <a:rPr lang="es-MX" b="1" dirty="0">
                <a:latin typeface="Segoe Pro"/>
              </a:rPr>
              <a:t>&lt;</a:t>
            </a:r>
            <a:r>
              <a:rPr lang="es-MX" b="1" dirty="0" err="1">
                <a:latin typeface="Segoe Pro"/>
              </a:rPr>
              <a:t>title</a:t>
            </a:r>
            <a:r>
              <a:rPr lang="es-MX" b="1" dirty="0">
                <a:latin typeface="Segoe Pro"/>
              </a:rPr>
              <a:t>&gt; </a:t>
            </a:r>
            <a:r>
              <a:rPr lang="es-MX" dirty="0">
                <a:latin typeface="Segoe Pro"/>
              </a:rPr>
              <a:t>para títulos importantes</a:t>
            </a:r>
            <a:endParaRPr lang="es-MX" b="1" dirty="0">
              <a:latin typeface="Segoe Pro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123267-2CA5-426C-B1DF-D9FB8C9A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9A9E0A-CA59-4072-B242-FD7ABAC8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1B6908-D203-4F04-AD1A-8E697278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122B057-C371-4AC2-B163-E318593C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603" y="24487"/>
            <a:ext cx="1175643" cy="11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59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{C80473D1-053B-46FB-BE8B-07F7A5A23F2C}tf16411248_win32</Template>
  <TotalTime>998</TotalTime>
  <Words>1022</Words>
  <Application>Microsoft Office PowerPoint</Application>
  <PresentationFormat>Panorámica</PresentationFormat>
  <Paragraphs>162</Paragraphs>
  <Slides>22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Segoe Pro</vt:lpstr>
      <vt:lpstr>Segoe UI</vt:lpstr>
      <vt:lpstr>Segoe UI Variable Small Semibol</vt:lpstr>
      <vt:lpstr>Tema de Office</vt:lpstr>
      <vt:lpstr>HTML Y CSS</vt:lpstr>
      <vt:lpstr>Presentación de PowerPoint</vt:lpstr>
      <vt:lpstr>¿Qué ES HTML?</vt:lpstr>
      <vt:lpstr>UN POCO DE HISTORIA…</vt:lpstr>
      <vt:lpstr>Versiones </vt:lpstr>
      <vt:lpstr>Presentación de PowerPoint</vt:lpstr>
      <vt:lpstr>Presentación de PowerPoint</vt:lpstr>
      <vt:lpstr>ELEMENTOS DE UN HTML</vt:lpstr>
      <vt:lpstr>etiquetas</vt:lpstr>
      <vt:lpstr>¿Cómo dividir un archivo html?</vt:lpstr>
      <vt:lpstr>Presentación de PowerPoint</vt:lpstr>
      <vt:lpstr>¿Qué ES css?</vt:lpstr>
      <vt:lpstr>Con css</vt:lpstr>
      <vt:lpstr>Sin css</vt:lpstr>
      <vt:lpstr>UN POCO DE HISTORIA…</vt:lpstr>
      <vt:lpstr>versiones</vt:lpstr>
      <vt:lpstr>Sintaxis básica</vt:lpstr>
      <vt:lpstr>Aspectos básicos</vt:lpstr>
      <vt:lpstr>Herramientas de de aprendizaje </vt:lpstr>
      <vt:lpstr>Herramientas de desarrollo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Y CSS</dc:title>
  <dc:creator>ARMANDO NAVARRO OSORIO</dc:creator>
  <cp:lastModifiedBy>ALBERTO ISRAEL CRUZ GALVAN</cp:lastModifiedBy>
  <cp:revision>34</cp:revision>
  <dcterms:created xsi:type="dcterms:W3CDTF">2022-03-19T00:36:06Z</dcterms:created>
  <dcterms:modified xsi:type="dcterms:W3CDTF">2022-03-22T07:05:53Z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